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68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06526d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b806526d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806526d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b806526d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806526de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b806526de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806526de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b806526de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06526de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b806526de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" sz="1800">
                <a:solidFill>
                  <a:srgbClr val="595959"/>
                </a:solidFill>
              </a:rPr>
              <a:t>Frequency domain features calculated form transformed data and involve a characterisation from the spectral domain. (e.g. phasic component of SCL shown to be correlated with arousal)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06526de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b806526de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06526de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b806526de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806526de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b806526de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806526de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b806526de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806526de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b806526de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181bf8cf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181bf8cf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de" sz="1800">
                <a:solidFill>
                  <a:srgbClr val="595959"/>
                </a:solidFill>
              </a:rPr>
              <a:t>to get improved accuracy with decreased training time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de" sz="1800">
                <a:solidFill>
                  <a:srgbClr val="595959"/>
                </a:solidFill>
              </a:rPr>
              <a:t>you keep your interpretable features (no abstract PCA components)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b="1">
                <a:solidFill>
                  <a:schemeClr val="dk1"/>
                </a:solidFill>
              </a:rPr>
              <a:t>Three key benefits of performing feature selection on your data are: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Reduces Overfitting: Less redundant data means less opportunity to make decisions based on noise.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Improves Accuracy: Less misleading data means modeling accuracy improves.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Reduces Training Time: Less data means that algorithms train faster.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806526de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b806526de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806526de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b806526de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806526de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b806526de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806526de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b806526de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175664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175664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32e89325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32e89325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purpose of UFS was to verify the discriminative power 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each feature in isolation, whereas SFS assesses discriminative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power in the presence and context of other features. Largely,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features selected by UFS had strong correlation to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another, as no restriction for similar features was imposed.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generally, SFS performed better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756640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756640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595959"/>
                </a:solidFill>
              </a:rPr>
              <a:t>→ e.g. MEG recording over longer period will show 0 -mean behaviour, so that variance = the actual signal and thus also represents amplitude (different purpose, functionally similar) → could segment data or apply FTT before feature selection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781cec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1781cec8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different sampling frequencies in facial EMG compared to EMG in other muscles of the 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EMG cc = correlation coefficient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181bf8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181bf8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371f2cd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371f2cd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32e89325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32e89325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32e89325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32e89325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2e8932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32e8932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2e89325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2e89325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2e89325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2e89325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32e89325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32e89325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32e89325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32e89325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pain threshold: detect: pain tolerance: highest possible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59D6-690C-3A4C-9899-4BA83A5F1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2829" y="841773"/>
            <a:ext cx="5108171" cy="15233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6C084-7DD7-4B49-A0F5-E94C737C95DB}"/>
              </a:ext>
            </a:extLst>
          </p:cNvPr>
          <p:cNvSpPr/>
          <p:nvPr/>
        </p:nvSpPr>
        <p:spPr>
          <a:xfrm rot="16200000">
            <a:off x="4469132" y="468630"/>
            <a:ext cx="205740" cy="9144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51845-3781-CB44-A862-EF4CC690D84A}"/>
              </a:ext>
            </a:extLst>
          </p:cNvPr>
          <p:cNvSpPr/>
          <p:nvPr/>
        </p:nvSpPr>
        <p:spPr>
          <a:xfrm rot="16200000">
            <a:off x="4445905" y="343013"/>
            <a:ext cx="252188" cy="9143999"/>
          </a:xfrm>
          <a:prstGeom prst="rect">
            <a:avLst/>
          </a:prstGeom>
          <a:solidFill>
            <a:srgbClr val="045F6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BE3DC-6A07-C94C-8FBD-ECE27F1E6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2828" y="2526402"/>
            <a:ext cx="5108172" cy="142941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30C16-FB66-6549-9F2F-213A3ED9E41C}"/>
              </a:ext>
            </a:extLst>
          </p:cNvPr>
          <p:cNvSpPr/>
          <p:nvPr/>
        </p:nvSpPr>
        <p:spPr>
          <a:xfrm rot="16200000">
            <a:off x="4499156" y="-4499156"/>
            <a:ext cx="145690" cy="9144002"/>
          </a:xfrm>
          <a:prstGeom prst="rect">
            <a:avLst/>
          </a:prstGeom>
          <a:solidFill>
            <a:srgbClr val="045F6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E3F9D-940A-EB45-9EA7-116B6E6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55" y="1341600"/>
            <a:ext cx="3513794" cy="2202318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F1C4816-BAA7-F84E-A167-C9AC7E3DF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265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076129F4-CCC8-F34C-9E85-6DA8E0341E39}" type="datetime1">
              <a:rPr lang="de-DE" smtClean="0"/>
              <a:t>05.07.2021</a:t>
            </a:fld>
            <a:endParaRPr lang="de-DE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B974FA7-2642-5440-8F8A-665E4FEAA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2657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endParaRPr lang="de-DE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634F655-8BEF-AD41-8780-D2ADD0A06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265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5438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3F46-47AF-3747-B331-131AC815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4A782-079C-5848-95DD-74C72722E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1CAEB-2367-0544-9BBE-9DE6CB46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5F31-F4F6-F84D-BA19-F8AD31F1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FA8E-25B5-AF47-9420-47CCA2994C98}" type="datetime1">
              <a:rPr lang="de-DE" smtClean="0"/>
              <a:t>05.07.2021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DD96E-33F3-BE46-9FD5-CBF8B2AF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DE585-7927-DF4B-AC8A-7562CE53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8434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EDF96-A95B-EC43-8FBD-EF0E1A7041B7}"/>
              </a:ext>
            </a:extLst>
          </p:cNvPr>
          <p:cNvSpPr/>
          <p:nvPr/>
        </p:nvSpPr>
        <p:spPr>
          <a:xfrm>
            <a:off x="0" y="141514"/>
            <a:ext cx="3746810" cy="4648774"/>
          </a:xfrm>
          <a:prstGeom prst="rect">
            <a:avLst/>
          </a:prstGeom>
          <a:solidFill>
            <a:srgbClr val="8CB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3F46-47AF-3747-B331-131AC815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4A782-079C-5848-95DD-74C72722E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1CAEB-2367-0544-9BBE-9DE6CB465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A5F31-F4F6-F84D-BA19-F8AD31F1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FA8E-25B5-AF47-9420-47CCA2994C98}" type="datetime1">
              <a:rPr lang="de-DE" smtClean="0"/>
              <a:t>05.07.2021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DD96E-33F3-BE46-9FD5-CBF8B2AF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DE585-7927-DF4B-AC8A-7562CE53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345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9CCC-DEFF-2740-8730-2BFD93B6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EF6CB-C87A-D440-B6E7-1197B3836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F0727-D5F7-724D-8FC9-1EFD76D5A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5938-2E0E-474C-9E77-FE665B9F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8ED2-E47D-274A-8928-688CD1707B2B}" type="datetime1">
              <a:rPr lang="de-DE" smtClean="0"/>
              <a:t>05.07.2021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D1125-B958-E844-80DE-03F00C9E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672BE-31B9-8641-880F-1C4B0363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739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581495-EA9C-F94A-B053-B9C4FDD7EA8F}"/>
              </a:ext>
            </a:extLst>
          </p:cNvPr>
          <p:cNvSpPr/>
          <p:nvPr/>
        </p:nvSpPr>
        <p:spPr>
          <a:xfrm>
            <a:off x="0" y="141514"/>
            <a:ext cx="3746810" cy="4648774"/>
          </a:xfrm>
          <a:prstGeom prst="rect">
            <a:avLst/>
          </a:prstGeom>
          <a:solidFill>
            <a:srgbClr val="8CB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A9CCC-DEFF-2740-8730-2BFD93B6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EF6CB-C87A-D440-B6E7-1197B3836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F0727-D5F7-724D-8FC9-1EFD76D5A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75938-2E0E-474C-9E77-FE665B9F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8ED2-E47D-274A-8928-688CD1707B2B}" type="datetime1">
              <a:rPr lang="de-DE" smtClean="0"/>
              <a:t>05.07.2021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D1125-B958-E844-80DE-03F00C9E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672BE-31B9-8641-880F-1C4B0363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1409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43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22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4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5601-C698-B04B-B60D-0C1775DA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FCA0-98B1-4A40-A7F1-4470DF27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70EC-D32D-7D41-B82D-57D5F8E4C808}" type="datetime1">
              <a:rPr lang="de-DE" smtClean="0"/>
              <a:t>05.07.2021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CF847-6C34-E543-87FC-61ABE8CA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E891F-DC3E-7247-927F-A5CE1CC9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315569-2AD9-AB40-AD1A-A0E5FBFA6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6109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8B0E-A53C-A14B-AC38-C840D344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2CD48-1648-9642-9FF6-CA7FFD1F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DC46-3CF2-2645-A266-3DE17C4EE921}" type="datetime1">
              <a:rPr lang="de-DE" smtClean="0"/>
              <a:t>05.07.2021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E30C8-2B9B-7144-BB63-FAB08EAA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7D6C1-D75F-C34B-BCEB-DB51AFE5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960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F60E-89AC-994C-914B-92815510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BDBE-526C-F347-98D3-DC45B3A5E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9256B-CCF4-AF48-930F-6C1B8485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A0B9-58C4-E34B-8636-E2C51E0D1C27}" type="datetime1">
              <a:rPr lang="de-DE" smtClean="0"/>
              <a:t>05.07.2021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92B5-8DEA-9D44-B7D0-9405797F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81524-742E-8A4F-89C4-996DAD36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157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6C5D-D27B-5944-B136-60B271ED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ED60-F105-424F-9EFE-7A0119E28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594E5-46D1-6740-8056-B307340C4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24A4E-DAF0-4540-ABA3-F3DCBDCB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9034-192C-7F43-8706-6612BA064C98}" type="datetime1">
              <a:rPr lang="de-DE" smtClean="0"/>
              <a:t>05.07.2021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0131-8127-3047-8057-75EFE3D3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CBD17-8AC3-F646-86CC-0F0232F5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C4DD724-F831-9F47-8E8A-843AC74283F0}"/>
              </a:ext>
            </a:extLst>
          </p:cNvPr>
          <p:cNvSpPr txBox="1">
            <a:spLocks/>
          </p:cNvSpPr>
          <p:nvPr/>
        </p:nvSpPr>
        <p:spPr>
          <a:xfrm flipH="1">
            <a:off x="628650" y="4231888"/>
            <a:ext cx="3943351" cy="4110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1" kern="1200">
                <a:solidFill>
                  <a:schemeClr val="accent4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825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19755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F618-72A6-4941-999B-7B072B3A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DE2D-EEF4-F24E-A458-19ED80AD4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74B21-A3BE-D14A-BD51-277B94266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C59AF-F197-7B44-9DEC-E1CF40EAF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6A872-297A-CF4D-88B7-223A20BBA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E9289-2E17-F540-8703-6BA9BDB1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0BB6-31EF-7E4E-BCCF-030961A7B414}" type="datetime1">
              <a:rPr lang="de-DE" smtClean="0"/>
              <a:t>05.07.2021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6B38F-9777-5440-9DA6-EF0A44604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DA6D6D-53C8-C943-AEFC-7BC29F74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71C23ED-348E-8042-8A93-57D69B97C89A}"/>
              </a:ext>
            </a:extLst>
          </p:cNvPr>
          <p:cNvSpPr txBox="1">
            <a:spLocks/>
          </p:cNvSpPr>
          <p:nvPr/>
        </p:nvSpPr>
        <p:spPr>
          <a:xfrm flipH="1">
            <a:off x="628650" y="4231888"/>
            <a:ext cx="3943351" cy="4110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1" kern="1200">
                <a:solidFill>
                  <a:schemeClr val="accent4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825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733460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090EFF-4F84-DB4B-B9D3-C4046076E26E}"/>
              </a:ext>
            </a:extLst>
          </p:cNvPr>
          <p:cNvSpPr/>
          <p:nvPr/>
        </p:nvSpPr>
        <p:spPr>
          <a:xfrm>
            <a:off x="0" y="141514"/>
            <a:ext cx="4572000" cy="4648774"/>
          </a:xfrm>
          <a:prstGeom prst="rect">
            <a:avLst/>
          </a:prstGeom>
          <a:solidFill>
            <a:srgbClr val="8CB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5F3C3-F5C8-9F49-85F0-C566EF79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7B94-F0CC-F64A-8E07-24E234D8023C}" type="datetime1">
              <a:rPr lang="de-DE" smtClean="0"/>
              <a:t>05.07.2021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F2850-E1D0-554E-B3E1-BD357932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BB026-9DDF-724A-A82B-4EDC1272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C77793-E687-A849-8F1E-77E7CB25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4"/>
            <a:ext cx="3109796" cy="99417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EF0CF1-88DA-3E40-BCED-E5C1CF47D39A}"/>
              </a:ext>
            </a:extLst>
          </p:cNvPr>
          <p:cNvSpPr txBox="1">
            <a:spLocks/>
          </p:cNvSpPr>
          <p:nvPr/>
        </p:nvSpPr>
        <p:spPr>
          <a:xfrm>
            <a:off x="4963333" y="273844"/>
            <a:ext cx="310979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700"/>
              <a:t>Click to edit Master title style</a:t>
            </a:r>
            <a:endParaRPr lang="de-DE" sz="270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D43FAD-85AE-184E-A6B6-DAC5D0A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651" y="1369219"/>
            <a:ext cx="3109796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6F8B06-CC17-684A-848E-0E8D03263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3333" y="1361869"/>
            <a:ext cx="3109796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A136C5E-2285-FA4E-8519-4B6DCAA41623}"/>
              </a:ext>
            </a:extLst>
          </p:cNvPr>
          <p:cNvSpPr txBox="1">
            <a:spLocks/>
          </p:cNvSpPr>
          <p:nvPr/>
        </p:nvSpPr>
        <p:spPr>
          <a:xfrm flipH="1">
            <a:off x="628650" y="4231888"/>
            <a:ext cx="3943351" cy="4110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1" kern="1200">
                <a:solidFill>
                  <a:schemeClr val="accent4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825" dirty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5102694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F58B-3B94-7148-9E55-CCA6BA1C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A2F95-B62A-3E4D-AFD3-A237D635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EBE8-F6FC-0B4D-A1CD-1A835F1A0198}" type="datetime1">
              <a:rPr lang="de-DE" smtClean="0"/>
              <a:t>05.07.2021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A7055-CFD8-A54D-AF4C-C7F3508C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7DB17-8757-3C4F-BCC4-C7579D6A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0338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5F3C3-F5C8-9F49-85F0-C566EF79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D219B-2D2D-C84F-BF85-4D9B4AA60096}" type="datetime1">
              <a:rPr lang="de-DE" smtClean="0"/>
              <a:t>05.07.2021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F2850-E1D0-554E-B3E1-BD357932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Max Planck School of 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BB026-9DDF-724A-A82B-4EDC1272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361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2A0EEF-1703-DB45-BBC7-B2387D0B0456}"/>
              </a:ext>
            </a:extLst>
          </p:cNvPr>
          <p:cNvSpPr/>
          <p:nvPr/>
        </p:nvSpPr>
        <p:spPr>
          <a:xfrm rot="16200000">
            <a:off x="4469132" y="468630"/>
            <a:ext cx="205740" cy="9144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0BED2-2498-5644-8C8F-17AB4465A861}"/>
              </a:ext>
            </a:extLst>
          </p:cNvPr>
          <p:cNvSpPr/>
          <p:nvPr/>
        </p:nvSpPr>
        <p:spPr>
          <a:xfrm rot="16200000">
            <a:off x="4445905" y="343013"/>
            <a:ext cx="252188" cy="9143999"/>
          </a:xfrm>
          <a:prstGeom prst="rect">
            <a:avLst/>
          </a:prstGeom>
          <a:solidFill>
            <a:srgbClr val="045F6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0B08F-4AD0-C848-8CF8-3CB4E111058F}"/>
              </a:ext>
            </a:extLst>
          </p:cNvPr>
          <p:cNvSpPr/>
          <p:nvPr/>
        </p:nvSpPr>
        <p:spPr>
          <a:xfrm rot="16200000">
            <a:off x="4499155" y="-4499156"/>
            <a:ext cx="145690" cy="9144002"/>
          </a:xfrm>
          <a:prstGeom prst="rect">
            <a:avLst/>
          </a:prstGeom>
          <a:solidFill>
            <a:srgbClr val="045F6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22FA3-14F7-6E47-B68B-C4012FFA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F07F3-5137-3647-9854-3F2D99C3E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E242A-ABDB-1442-950E-23BA896C1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265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CCA1DC46-3CF2-2645-A266-3DE17C4EE921}" type="datetime1">
              <a:rPr lang="de-DE" smtClean="0"/>
              <a:t>05.07.2021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24DEF-549B-4441-827A-0F6E77955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26576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02426-25EF-824C-AC92-540FB18AD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265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‹Nr.›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F6A0A-D4DF-754E-8AFF-869327AF63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38342" y="394711"/>
            <a:ext cx="1200511" cy="75243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837B6CD-99B2-7542-BD28-A718859278E7}"/>
              </a:ext>
            </a:extLst>
          </p:cNvPr>
          <p:cNvSpPr txBox="1">
            <a:spLocks/>
          </p:cNvSpPr>
          <p:nvPr/>
        </p:nvSpPr>
        <p:spPr>
          <a:xfrm>
            <a:off x="4572001" y="4231888"/>
            <a:ext cx="3943350" cy="4110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1" kern="1200">
                <a:solidFill>
                  <a:schemeClr val="accent4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25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1938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researchgate.net/profile/Giorgos-Giannakaki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9308"/>
            <a:ext cx="9144000" cy="414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701" y="0"/>
            <a:ext cx="2176927" cy="13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448305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Feature selection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4259" r="4913"/>
          <a:stretch/>
        </p:blipFill>
        <p:spPr>
          <a:xfrm>
            <a:off x="5969528" y="198315"/>
            <a:ext cx="2999377" cy="187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/>
          <p:nvPr/>
        </p:nvSpPr>
        <p:spPr>
          <a:xfrm>
            <a:off x="2478827" y="1581057"/>
            <a:ext cx="450300" cy="590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3" descr="but why though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0789" y="2332540"/>
            <a:ext cx="2288116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11699" y="1152475"/>
            <a:ext cx="52920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train a classifier to predict pain levels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to pick features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00000"/>
              </a:lnSpc>
              <a:buSzPct val="111111"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Inputs that do not carry information can lead to bad performing models</a:t>
            </a:r>
            <a:br>
              <a:rPr lang="en-GB" dirty="0"/>
            </a:br>
            <a:endParaRPr dirty="0"/>
          </a:p>
        </p:txBody>
      </p:sp>
      <p:sp>
        <p:nvSpPr>
          <p:cNvPr id="132" name="Google Shape;132;p24"/>
          <p:cNvSpPr txBox="1"/>
          <p:nvPr/>
        </p:nvSpPr>
        <p:spPr>
          <a:xfrm>
            <a:off x="311700" y="1122744"/>
            <a:ext cx="8520600" cy="38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44444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de"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AutoNum type="arabicPeriod"/>
            </a:pP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data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AutoNum type="arabicPeriod"/>
            </a:pP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 models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AutoNum type="arabicPeriod"/>
            </a:pP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Dimensionality reduction - find a subspace that </a:t>
            </a:r>
            <a:r>
              <a:rPr lang="de" sz="4800" dirty="0">
                <a:solidFill>
                  <a:schemeClr val="dk1"/>
                </a:solidFill>
              </a:rPr>
              <a:t>consists</a:t>
            </a: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important features only (PCA / ICA)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AutoNum type="arabicPeriod"/>
            </a:pPr>
            <a:r>
              <a:rPr lang="de" sz="4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44444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de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1143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509" y="1603445"/>
            <a:ext cx="5550122" cy="218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dirty="0"/>
              <a:t>Biopotential and Video Heat Pain Database (Gruss, 2015)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dirty="0"/>
              <a:t>Data includes: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EMG (zygomaticus, currugator, trapezius)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ECG</a:t>
            </a:r>
            <a:endParaRPr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dirty="0"/>
              <a:t>SCL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de" dirty="0"/>
              <a:t>Randomly selected heat stimuli (4s) followed by 5.5s recording</a:t>
            </a:r>
            <a:br>
              <a:rPr lang="de" dirty="0"/>
            </a:br>
            <a:r>
              <a:rPr lang="de" dirty="0"/>
              <a:t>Baseline + 4 heat-pain levels</a:t>
            </a:r>
            <a:endParaRPr dirty="0"/>
          </a:p>
        </p:txBody>
      </p:sp>
      <p:sp>
        <p:nvSpPr>
          <p:cNvPr id="140" name="Google Shape;140;p25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/>
          <p:nvPr/>
        </p:nvSpPr>
        <p:spPr>
          <a:xfrm rot="5400000">
            <a:off x="7847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Artifact removal: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Bandpass filtering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Powerline noise removal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Data segmentation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de"/>
              <a:t>Z-scoring</a:t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 rot="5400000">
            <a:off x="26262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Feature extraction: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“Process of increasing information density by retrieving key properties from a larger element of data.”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Extracted features: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Time domain features - information directly from the time series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Frequency domain features - calculated from transformed data(e.g. phasic component in SCL)</a:t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 rot="5400000">
            <a:off x="44169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Beautiful large list with 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155 potential features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3149" y="0"/>
            <a:ext cx="47515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294750" y="1052549"/>
            <a:ext cx="8520600" cy="3990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4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9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/>
          <p:nvPr/>
        </p:nvSpPr>
        <p:spPr>
          <a:xfrm rot="5400000">
            <a:off x="62838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457000" y="5416550"/>
            <a:ext cx="45720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learning-based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 involves ordering a set of features based on some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criterion, such as discriminative power.Once ranked, features 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incrementally and iteratively added to the classification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until some desired threshold was met.</a:t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292575" y="2717146"/>
            <a:ext cx="8456100" cy="206319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Cross-validation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4324" y="1539100"/>
            <a:ext cx="4475351" cy="26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267742" y="1025076"/>
            <a:ext cx="8520600" cy="38081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4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 </a:t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/>
          <p:nvPr/>
        </p:nvSpPr>
        <p:spPr>
          <a:xfrm rot="5400000">
            <a:off x="62838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457000" y="5416550"/>
            <a:ext cx="45720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learning-based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 involves ordering a set of features based on some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criterion, such as discriminative power.Once ranked, features 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incrementally and iteratively added to the classification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until some desired threshold was met.</a:t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311700" y="7505483"/>
            <a:ext cx="45720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F-value for each feature was determined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a one-way ANOVA. The features were then ranked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their mean F-value determined from the feature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selection train set of each CV.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16" y="1347775"/>
            <a:ext cx="6798767" cy="30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Feature Selection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29759" b="6786"/>
          <a:stretch/>
        </p:blipFill>
        <p:spPr>
          <a:xfrm>
            <a:off x="2260921" y="1017725"/>
            <a:ext cx="5285758" cy="36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 rot="-5400000">
            <a:off x="6876713" y="2729125"/>
            <a:ext cx="3615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/>
              <a:t>https://medium.com/@mehulved1503/feature-selection-and-feature-extraction-in-machine-learning-an-overview-57891c595e96</a:t>
            </a:r>
            <a:endParaRPr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600" dirty="0"/>
              <a:t>Feature selection protocols repeated for each of the four classification problems</a:t>
            </a:r>
            <a:endParaRPr sz="16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600" dirty="0"/>
              <a:t>SVM classifiers were trained using feature sets (linear kernels 1 vs. 1 strategy)</a:t>
            </a:r>
            <a:endParaRPr sz="1600" dirty="0"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600" dirty="0"/>
              <a:t>Number of features determined by local and global maximum</a:t>
            </a:r>
            <a:endParaRPr sz="1600" dirty="0"/>
          </a:p>
          <a:p>
            <a:pPr marL="457200" lvl="1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de" sz="1400" dirty="0"/>
              <a:t>- Local maximum = adding another feature does not generate a significant improvement in performance</a:t>
            </a:r>
            <a:br>
              <a:rPr lang="de" sz="1400" dirty="0"/>
            </a:br>
            <a:r>
              <a:rPr lang="de" sz="1400" dirty="0"/>
              <a:t>- Global maximum = upper performance limit of classifier </a:t>
            </a:r>
          </a:p>
          <a:p>
            <a:pPr marL="457200" lvl="1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de" sz="1400" dirty="0"/>
              <a:t>--&gt; corresponding number of features</a:t>
            </a:r>
            <a:br>
              <a:rPr lang="de" sz="1400" dirty="0"/>
            </a:br>
            <a:r>
              <a:rPr lang="de" sz="1400" dirty="0"/>
              <a:t>-low = information is dense and only in few features; </a:t>
            </a:r>
          </a:p>
          <a:p>
            <a:pPr marL="457200" lvl="1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de" sz="1400" dirty="0"/>
              <a:t>-high = information spread across features</a:t>
            </a:r>
            <a:endParaRPr sz="1400" dirty="0"/>
          </a:p>
        </p:txBody>
      </p:sp>
      <p:sp>
        <p:nvSpPr>
          <p:cNvPr id="245" name="Google Shape;245;p33"/>
          <p:cNvSpPr/>
          <p:nvPr/>
        </p:nvSpPr>
        <p:spPr>
          <a:xfrm>
            <a:off x="2373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169072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204940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3861450" y="31027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57166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7528800" y="317625"/>
            <a:ext cx="1387200" cy="572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7170038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5336438" y="52852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3502775" y="521175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 rot="5400000">
            <a:off x="8099900" y="167450"/>
            <a:ext cx="292500" cy="1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457000" y="5416550"/>
            <a:ext cx="45720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learning-based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selection involves ordering a set of features based on some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criterion, such as discriminative power.Once ranked, features 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incrementally and iteratively added to the classification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until some desired threshold was met.</a:t>
            </a:r>
            <a:endParaRPr/>
          </a:p>
        </p:txBody>
      </p:sp>
      <p:pic>
        <p:nvPicPr>
          <p:cNvPr id="256" name="Google Shape;256;p33" descr="Support Vector Machine: Classification | by Beny Maulana Achsan | IT  Paragon | Medium"/>
          <p:cNvPicPr preferRelativeResize="0"/>
          <p:nvPr/>
        </p:nvPicPr>
        <p:blipFill rotWithShape="1">
          <a:blip r:embed="rId3">
            <a:alphaModFix/>
          </a:blip>
          <a:srcRect b="6890"/>
          <a:stretch/>
        </p:blipFill>
        <p:spPr>
          <a:xfrm>
            <a:off x="5536557" y="2982410"/>
            <a:ext cx="3463385" cy="180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42" y="1080303"/>
            <a:ext cx="783606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Topological data analysis (TDA)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 dirty="0"/>
              <a:t>Mapper produces controlled simplifications based on similarity or metric characteristics. 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 dirty="0"/>
              <a:t>Projecting high dimensional data into lower dimensional space while preserving associations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 dirty="0"/>
              <a:t>Assumption: Features with similar definitions characterize the same information and are thus grouped together. </a:t>
            </a:r>
            <a:endParaRPr sz="1800" dirty="0"/>
          </a:p>
        </p:txBody>
      </p:sp>
      <p:pic>
        <p:nvPicPr>
          <p:cNvPr id="270" name="Google Shape;27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354" y="3250846"/>
            <a:ext cx="3209974" cy="144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4502" y="631625"/>
            <a:ext cx="3433850" cy="38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020"/>
              <a:t>Identification of General Discriminative Feature Sets</a:t>
            </a:r>
            <a:endParaRPr sz="2020"/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Difference between </a:t>
            </a:r>
            <a:r>
              <a:rPr lang="de" b="1"/>
              <a:t>UFS</a:t>
            </a:r>
            <a:r>
              <a:rPr lang="de"/>
              <a:t> (72.9% accuracy) and </a:t>
            </a:r>
            <a:r>
              <a:rPr lang="de" b="1"/>
              <a:t>SFS</a:t>
            </a:r>
            <a:r>
              <a:rPr lang="de"/>
              <a:t> (90.3% accuracy) (B vs T4)!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→ due to early local maximum in USF (reaching stop criteria)?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→ differences in sensitivity to correlation between features → SFS ≠ UFS feature sets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 b="1"/>
              <a:t>UFS</a:t>
            </a:r>
            <a:r>
              <a:rPr lang="de"/>
              <a:t>: findings are applied classification task, not optimized to specific classifier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b="1"/>
              <a:t>SFS</a:t>
            </a:r>
            <a:r>
              <a:rPr lang="de"/>
              <a:t>: less affected by correlation between features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/>
              <a:t>solution for UFS: define threshold of max correlation between features - but where?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 empirically determined Functional Feature Groups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2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“cross-modal” nodes based on type of information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b="1"/>
              <a:t>functional groups &gt; theoretical groups</a:t>
            </a:r>
            <a:r>
              <a:rPr lang="de"/>
              <a:t>: 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→ information &gt; designed purpose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/>
              <a:t>e.g. EMG recording: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→ 0 -mean behaviour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→ variance ~= amplitude </a:t>
            </a:r>
            <a:r>
              <a:rPr lang="de" sz="1500"/>
              <a:t>(different purpose, functionally similar)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→ identification of new features: segment data to freq. bands or apply FTT before feature selection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l="49821"/>
          <a:stretch/>
        </p:blipFill>
        <p:spPr>
          <a:xfrm>
            <a:off x="7127153" y="2860675"/>
            <a:ext cx="1812361" cy="18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6361300" y="4820400"/>
            <a:ext cx="2884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Wu et al. 2017 Frontiers in Neuroscience</a:t>
            </a:r>
            <a:endParaRPr sz="90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r="49821"/>
          <a:stretch/>
        </p:blipFill>
        <p:spPr>
          <a:xfrm>
            <a:off x="7066131" y="963177"/>
            <a:ext cx="1766169" cy="195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Physiological plausibility of extracted features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SAP features of facial and trapezius muscle activity link to pain </a:t>
            </a:r>
            <a:br>
              <a:rPr lang="de"/>
            </a:br>
            <a:r>
              <a:rPr lang="de"/>
              <a:t>→ sympathetic arousal and stress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contrasting evidence - different sampling frequencies?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EMG CC &amp; pain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→ repeatable autonomic excitation 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→ sympathetic response influenced by mental state? </a:t>
            </a:r>
            <a:endParaRPr/>
          </a:p>
          <a:p>
            <a:pPr marL="1828800" lvl="3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mood change influences reliability of EMG CC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Weak &amp; negative link between ECG and pain! 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→ pain stimulation lead to parasympathetic activity! </a:t>
            </a:r>
            <a:endParaRPr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large exhale at pain occurence?</a:t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313" y="3041700"/>
            <a:ext cx="1888150" cy="13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526" y="1702300"/>
            <a:ext cx="2227725" cy="10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0" y="4508000"/>
            <a:ext cx="91440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dirty="0">
                <a:latin typeface="Roboto" panose="02000000000000000000" pitchFamily="2" charset="0"/>
                <a:ea typeface="Roboto" panose="02000000000000000000" pitchFamily="2" charset="0"/>
              </a:rPr>
              <a:t>Figure source: https://www.semanticscholar.org/paper/A-survey-on-the-feasibility-of-surface-EMG-in-Rantanen-Ilves/5b725822ab161d1eb13fc818e91f900cf4599929/figure/1</a:t>
            </a:r>
            <a:endParaRPr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Group discussion</a:t>
            </a:r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body" idx="1"/>
          </p:nvPr>
        </p:nvSpPr>
        <p:spPr>
          <a:xfrm>
            <a:off x="271650" y="1265850"/>
            <a:ext cx="85206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Feature selection vs dimensionality reduction - what’s better?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AF621-2CF0-42FB-A7A2-49A8048E5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47CC332-0DF9-4AAC-B770-D1563695BF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your</a:t>
            </a:r>
            <a:r>
              <a:rPr lang="de-DE" i="1" dirty="0"/>
              <a:t> </a:t>
            </a:r>
            <a:r>
              <a:rPr lang="de-DE" i="1" dirty="0" err="1"/>
              <a:t>attention</a:t>
            </a:r>
            <a:r>
              <a:rPr lang="de-DE" i="1" dirty="0"/>
              <a:t>!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3743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Affective Computing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2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Expression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relationship with affective states and observable tendencies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b="1" dirty="0"/>
              <a:t>Embodiment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b="1" dirty="0"/>
              <a:t>relationship between affective states and physiological symptoms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Neuroscience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dirty="0"/>
              <a:t>affective neuroscience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b="1" dirty="0"/>
              <a:t>Arousal-valence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b="1" dirty="0"/>
              <a:t>deconstruction of emotional states into arousal vs valence (2D scale)</a:t>
            </a:r>
            <a:endParaRPr b="1"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00" y="1170125"/>
            <a:ext cx="3603900" cy="311245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387700" y="4317549"/>
            <a:ext cx="3696182" cy="369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latin typeface="Roboto" panose="020B0604020202020204" pitchFamily="2" charset="0"/>
                <a:ea typeface="Roboto" panose="020B0604020202020204" pitchFamily="2" charset="0"/>
              </a:rPr>
              <a:t>2D valence-arousal emotion space (Russell 1980)</a:t>
            </a:r>
            <a:endParaRPr sz="1200" dirty="0">
              <a:latin typeface="Roboto" panose="020B0604020202020204" pitchFamily="2" charset="0"/>
              <a:ea typeface="Roboto" panose="020B0604020202020204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Extra slide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00" y="1073965"/>
            <a:ext cx="6830776" cy="3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Embodiment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3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Use of physiological signals for emotion recognition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Multimodal measurements possible</a:t>
            </a:r>
            <a:endParaRPr dirty="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de" sz="1700" dirty="0"/>
              <a:t>E.g. EMG, ECG, skin conductance and respiration rate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dirty="0"/>
              <a:t>→ But what are the critical features?</a:t>
            </a:r>
            <a:endParaRPr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75" y="474450"/>
            <a:ext cx="3728525" cy="41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018400" y="4761150"/>
            <a:ext cx="412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Review on psychological stress detection using biosignals - </a:t>
            </a:r>
            <a:r>
              <a:rPr lang="de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Giannakaki</a:t>
            </a:r>
            <a:r>
              <a:rPr lang="de" sz="800">
                <a:solidFill>
                  <a:schemeClr val="dk1"/>
                </a:solidFill>
              </a:rPr>
              <a:t>s et al. 2019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Classification of Pain intensities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Issues of prior pain classification studies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r>
              <a:rPr lang="de" dirty="0"/>
              <a:t>Focus on particular modality → might not apply to other modalities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r>
              <a:rPr lang="de" dirty="0"/>
              <a:t>No feature selection method applied → unknown source of enhancements </a:t>
            </a:r>
            <a:br>
              <a:rPr lang="de" dirty="0"/>
            </a:br>
            <a:r>
              <a:rPr lang="de" dirty="0"/>
              <a:t>or: Feature selection only works for specific study → does not generalize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r>
              <a:rPr lang="de" dirty="0"/>
              <a:t>Subject-dependent feature selection → source of improvement linked to subject info?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dirty="0"/>
              <a:t>Not only accuracy matters!</a:t>
            </a: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997" y="3243167"/>
            <a:ext cx="1977819" cy="149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Aim of this study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obtain meaningful, discriminatory and generalizable features for pain recognition studies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quantify associations between modalities and features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Materials and 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Emotion Data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Data: Heat Pain Database</a:t>
            </a:r>
            <a:endParaRPr dirty="0"/>
          </a:p>
          <a:p>
            <a:pPr marL="457200" lvl="0" indent="-30003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e" dirty="0"/>
              <a:t>surface EMG (zygomaticus, corrugator, trapezius muscles)</a:t>
            </a:r>
            <a:endParaRPr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dirty="0"/>
              <a:t>ECG</a:t>
            </a:r>
            <a:endParaRPr dirty="0"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 dirty="0"/>
              <a:t>SCL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heat/pain stimulus at different intensities → physiological measures recorded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Baseline (32°), pain threshold and pain tolerance defined for each subject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b="1" dirty="0"/>
              <a:t>four classification problems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(1) pain threshold problem (B vs. T1),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(2) pain tolerance problem (B vs. T4),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(3) three-class problem (B vs. T1 vs. T4),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dirty="0"/>
              <a:t>(4) five-class problem (B vs. T1 vs. T2 vs. T3 vs. T4).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PS">
  <a:themeElements>
    <a:clrScheme name="MPS">
      <a:dk1>
        <a:srgbClr val="000000"/>
      </a:dk1>
      <a:lt1>
        <a:srgbClr val="FFFFFF"/>
      </a:lt1>
      <a:dk2>
        <a:srgbClr val="1D1D1D"/>
      </a:dk2>
      <a:lt2>
        <a:srgbClr val="E7E6E6"/>
      </a:lt2>
      <a:accent1>
        <a:srgbClr val="045F69"/>
      </a:accent1>
      <a:accent2>
        <a:srgbClr val="008796"/>
      </a:accent2>
      <a:accent3>
        <a:srgbClr val="D9DAD9"/>
      </a:accent3>
      <a:accent4>
        <a:srgbClr val="000000"/>
      </a:accent4>
      <a:accent5>
        <a:srgbClr val="F5E602"/>
      </a:accent5>
      <a:accent6>
        <a:srgbClr val="00F2FE"/>
      </a:accent6>
      <a:hlink>
        <a:srgbClr val="045F69"/>
      </a:hlink>
      <a:folHlink>
        <a:srgbClr val="045F6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MPS</Template>
  <TotalTime>0</TotalTime>
  <Words>1302</Words>
  <Application>Microsoft Office PowerPoint</Application>
  <PresentationFormat>Bildschirmpräsentation (16:9)</PresentationFormat>
  <Paragraphs>199</Paragraphs>
  <Slides>30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Roboto</vt:lpstr>
      <vt:lpstr>Roboto Light</vt:lpstr>
      <vt:lpstr>MPS</vt:lpstr>
      <vt:lpstr>PowerPoint-Präsentation</vt:lpstr>
      <vt:lpstr>Feature Selection</vt:lpstr>
      <vt:lpstr>Affective Computing</vt:lpstr>
      <vt:lpstr>Embodiment</vt:lpstr>
      <vt:lpstr>Classification of Pain intensities</vt:lpstr>
      <vt:lpstr>Issues of prior pain classification studies</vt:lpstr>
      <vt:lpstr>Aim of this study</vt:lpstr>
      <vt:lpstr>Materials and Methods</vt:lpstr>
      <vt:lpstr>Emotion Data</vt:lpstr>
      <vt:lpstr>Feature selection</vt:lpstr>
      <vt:lpstr>Inputs that do not carry information can lead to bad performing models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Cross-validation</vt:lpstr>
      <vt:lpstr>PowerPoint-Präsentation</vt:lpstr>
      <vt:lpstr>PowerPoint-Präsentation</vt:lpstr>
      <vt:lpstr>PowerPoint-Präsentation</vt:lpstr>
      <vt:lpstr>PowerPoint-Präsentation</vt:lpstr>
      <vt:lpstr>Topological data analysis (TDA)</vt:lpstr>
      <vt:lpstr>PowerPoint-Präsentation</vt:lpstr>
      <vt:lpstr>Discussion</vt:lpstr>
      <vt:lpstr>Identification of General Discriminative Feature Sets</vt:lpstr>
      <vt:lpstr>5 empirically determined Functional Feature Groups</vt:lpstr>
      <vt:lpstr>Physiological plausibility of extracted features</vt:lpstr>
      <vt:lpstr>Group discussion</vt:lpstr>
      <vt:lpstr>Thank you</vt:lpstr>
      <vt:lpstr>Extra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Meike Hettwer</cp:lastModifiedBy>
  <cp:revision>5</cp:revision>
  <dcterms:modified xsi:type="dcterms:W3CDTF">2021-07-05T10:44:12Z</dcterms:modified>
</cp:coreProperties>
</file>